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85" r:id="rId3"/>
    <p:sldId id="260" r:id="rId4"/>
    <p:sldId id="266" r:id="rId5"/>
    <p:sldId id="257" r:id="rId6"/>
    <p:sldId id="258" r:id="rId7"/>
    <p:sldId id="261" r:id="rId8"/>
  </p:sldIdLst>
  <p:sldSz cx="9144000" cy="5143500" type="screen16x9"/>
  <p:notesSz cx="6858000" cy="9144000"/>
  <p:embeddedFontLst>
    <p:embeddedFont>
      <p:font typeface="Abel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Exo 2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2F0E78"/>
    <a:srgbClr val="140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E8506-F4B3-4163-B9D2-63C9948B54DD}">
  <a:tblStyle styleId="{277E8506-F4B3-4163-B9D2-63C9948B54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c357ad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c357ad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0137ccf8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0137ccf8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c357ad677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c357ad677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e6886bc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e6886bc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cd09d3f5d_0_24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cd09d3f5d_0_24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357ad6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357ad67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c8c5b85b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c8c5b85b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14575" y="874368"/>
            <a:ext cx="64284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0775" y="3683843"/>
            <a:ext cx="7572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ubTitle" idx="1"/>
          </p:nvPr>
        </p:nvSpPr>
        <p:spPr>
          <a:xfrm>
            <a:off x="1381950" y="21992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ubTitle" idx="2"/>
          </p:nvPr>
        </p:nvSpPr>
        <p:spPr>
          <a:xfrm>
            <a:off x="1381950" y="24686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3"/>
          </p:nvPr>
        </p:nvSpPr>
        <p:spPr>
          <a:xfrm>
            <a:off x="1381950" y="31634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ubTitle" idx="4"/>
          </p:nvPr>
        </p:nvSpPr>
        <p:spPr>
          <a:xfrm>
            <a:off x="1381950" y="34328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ubTitle" idx="5"/>
          </p:nvPr>
        </p:nvSpPr>
        <p:spPr>
          <a:xfrm>
            <a:off x="1381950" y="12350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6"/>
          </p:nvPr>
        </p:nvSpPr>
        <p:spPr>
          <a:xfrm>
            <a:off x="1381950" y="15044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869228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2"/>
          </p:nvPr>
        </p:nvSpPr>
        <p:spPr>
          <a:xfrm>
            <a:off x="878452" y="177230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3"/>
          </p:nvPr>
        </p:nvSpPr>
        <p:spPr>
          <a:xfrm>
            <a:off x="3541852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ubTitle" idx="4"/>
          </p:nvPr>
        </p:nvSpPr>
        <p:spPr>
          <a:xfrm>
            <a:off x="3548000" y="1772300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5"/>
          </p:nvPr>
        </p:nvSpPr>
        <p:spPr>
          <a:xfrm>
            <a:off x="6210577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ubTitle" idx="6"/>
          </p:nvPr>
        </p:nvSpPr>
        <p:spPr>
          <a:xfrm>
            <a:off x="6216731" y="1772300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7"/>
          </p:nvPr>
        </p:nvSpPr>
        <p:spPr>
          <a:xfrm>
            <a:off x="869228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8"/>
          </p:nvPr>
        </p:nvSpPr>
        <p:spPr>
          <a:xfrm>
            <a:off x="878452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9"/>
          </p:nvPr>
        </p:nvSpPr>
        <p:spPr>
          <a:xfrm>
            <a:off x="3541852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3"/>
          </p:nvPr>
        </p:nvSpPr>
        <p:spPr>
          <a:xfrm>
            <a:off x="3548001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4"/>
          </p:nvPr>
        </p:nvSpPr>
        <p:spPr>
          <a:xfrm>
            <a:off x="6210577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5"/>
          </p:nvPr>
        </p:nvSpPr>
        <p:spPr>
          <a:xfrm>
            <a:off x="6216727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subTitle" idx="1"/>
          </p:nvPr>
        </p:nvSpPr>
        <p:spPr>
          <a:xfrm>
            <a:off x="624325" y="1149650"/>
            <a:ext cx="79029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subTitle" idx="1"/>
          </p:nvPr>
        </p:nvSpPr>
        <p:spPr>
          <a:xfrm>
            <a:off x="1081525" y="1835450"/>
            <a:ext cx="74949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▶"/>
              <a:defRPr sz="1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67900" y="2161997"/>
            <a:ext cx="31956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32730" y="1681738"/>
            <a:ext cx="38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3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905850" y="2161997"/>
            <a:ext cx="31956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370680" y="1681738"/>
            <a:ext cx="38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3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014575" y="1833772"/>
            <a:ext cx="6428400" cy="14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090775" y="3021000"/>
            <a:ext cx="46416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5800" y="445025"/>
            <a:ext cx="723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5800" y="1631550"/>
            <a:ext cx="7232400" cy="2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8" r:id="rId11"/>
    <p:sldLayoutId id="2147483670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AB2AC9-19AF-49F2-B172-2D4927483276}"/>
              </a:ext>
            </a:extLst>
          </p:cNvPr>
          <p:cNvSpPr/>
          <p:nvPr/>
        </p:nvSpPr>
        <p:spPr>
          <a:xfrm>
            <a:off x="6482340" y="4141648"/>
            <a:ext cx="68586" cy="100258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0" name="Google Shape;140;p31"/>
          <p:cNvSpPr/>
          <p:nvPr/>
        </p:nvSpPr>
        <p:spPr>
          <a:xfrm rot="5400000">
            <a:off x="290118" y="1550391"/>
            <a:ext cx="507900" cy="274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4;p30">
            <a:extLst>
              <a:ext uri="{FF2B5EF4-FFF2-40B4-BE49-F238E27FC236}">
                <a16:creationId xmlns:a16="http://schemas.microsoft.com/office/drawing/2014/main" id="{C8373174-FA64-4309-A667-6CB7E3A9DD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68168" y="1221035"/>
            <a:ext cx="3531131" cy="97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onsolas" panose="020B0609020204030204" pitchFamily="49" charset="0"/>
                <a:cs typeface="Segoe UI Semibold" panose="020B0702040204020203" pitchFamily="34" charset="0"/>
              </a:rPr>
              <a:t>AirSecure</a:t>
            </a:r>
            <a:endParaRPr sz="4800" dirty="0">
              <a:latin typeface="Consolas" panose="020B0609020204030204" pitchFamily="49" charset="0"/>
              <a:cs typeface="Segoe UI Semibold" panose="020B0702040204020203" pitchFamily="34" charset="0"/>
            </a:endParaRPr>
          </a:p>
        </p:txBody>
      </p:sp>
      <p:sp>
        <p:nvSpPr>
          <p:cNvPr id="10" name="Google Shape;145;p30">
            <a:extLst>
              <a:ext uri="{FF2B5EF4-FFF2-40B4-BE49-F238E27FC236}">
                <a16:creationId xmlns:a16="http://schemas.microsoft.com/office/drawing/2014/main" id="{50C2AB44-551F-4545-8E80-DB55CD5699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5526" y="4033303"/>
            <a:ext cx="3515400" cy="57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  <a:cs typeface="Calibri" panose="020F0502020204030204" pitchFamily="34" charset="0"/>
              </a:rPr>
              <a:t>Nahvin Muthusamy</a:t>
            </a:r>
            <a:endParaRPr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F38AA-B636-48BD-BD11-BB4297774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75" y="71738"/>
            <a:ext cx="1962450" cy="780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7DA53-C9DB-469C-8DE8-65F31DB6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80" y="1201861"/>
            <a:ext cx="971588" cy="971588"/>
          </a:xfrm>
          <a:prstGeom prst="rect">
            <a:avLst/>
          </a:prstGeom>
        </p:spPr>
      </p:pic>
      <p:grpSp>
        <p:nvGrpSpPr>
          <p:cNvPr id="13" name="Google Shape;1408;p48">
            <a:extLst>
              <a:ext uri="{FF2B5EF4-FFF2-40B4-BE49-F238E27FC236}">
                <a16:creationId xmlns:a16="http://schemas.microsoft.com/office/drawing/2014/main" id="{9E756AC7-6808-4F1C-B285-35248F910E3F}"/>
              </a:ext>
            </a:extLst>
          </p:cNvPr>
          <p:cNvGrpSpPr/>
          <p:nvPr/>
        </p:nvGrpSpPr>
        <p:grpSpPr>
          <a:xfrm>
            <a:off x="896580" y="3970773"/>
            <a:ext cx="638946" cy="638946"/>
            <a:chOff x="1605285" y="1569725"/>
            <a:chExt cx="1419000" cy="1419000"/>
          </a:xfrm>
        </p:grpSpPr>
        <p:pic>
          <p:nvPicPr>
            <p:cNvPr id="14" name="Google Shape;1409;p48">
              <a:extLst>
                <a:ext uri="{FF2B5EF4-FFF2-40B4-BE49-F238E27FC236}">
                  <a16:creationId xmlns:a16="http://schemas.microsoft.com/office/drawing/2014/main" id="{F2C0C5EE-FF19-42B5-8AEA-C13696818B6C}"/>
                </a:ext>
              </a:extLst>
            </p:cNvPr>
            <p:cNvPicPr preferRelativeResize="0"/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605285" y="1569725"/>
              <a:ext cx="1419000" cy="1419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Google Shape;1410;p48">
              <a:extLst>
                <a:ext uri="{FF2B5EF4-FFF2-40B4-BE49-F238E27FC236}">
                  <a16:creationId xmlns:a16="http://schemas.microsoft.com/office/drawing/2014/main" id="{A063B5F3-0832-4323-B974-7BE91069B000}"/>
                </a:ext>
              </a:extLst>
            </p:cNvPr>
            <p:cNvSpPr/>
            <p:nvPr/>
          </p:nvSpPr>
          <p:spPr>
            <a:xfrm>
              <a:off x="1605285" y="1569725"/>
              <a:ext cx="1419000" cy="1419000"/>
            </a:xfrm>
            <a:prstGeom prst="ellipse">
              <a:avLst/>
            </a:prstGeom>
            <a:gradFill>
              <a:gsLst>
                <a:gs pos="0">
                  <a:srgbClr val="FFFFFF">
                    <a:alpha val="18000"/>
                  </a:srgbClr>
                </a:gs>
                <a:gs pos="70000">
                  <a:schemeClr val="accent1">
                    <a:alpha val="22000"/>
                  </a:schemeClr>
                </a:gs>
                <a:gs pos="100000">
                  <a:schemeClr val="accent5">
                    <a:alpha val="720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45;p30">
            <a:extLst>
              <a:ext uri="{FF2B5EF4-FFF2-40B4-BE49-F238E27FC236}">
                <a16:creationId xmlns:a16="http://schemas.microsoft.com/office/drawing/2014/main" id="{76B5B253-2637-4391-A08E-93A246EAD75B}"/>
              </a:ext>
            </a:extLst>
          </p:cNvPr>
          <p:cNvSpPr txBox="1">
            <a:spLocks/>
          </p:cNvSpPr>
          <p:nvPr/>
        </p:nvSpPr>
        <p:spPr>
          <a:xfrm>
            <a:off x="896580" y="2282029"/>
            <a:ext cx="4411980" cy="17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Challenge: </a:t>
            </a:r>
          </a:p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Drones and Satellites for Urban Development</a:t>
            </a:r>
          </a:p>
          <a:p>
            <a:pPr marL="0" indent="0"/>
            <a:endParaRPr lang="en-US" sz="20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Group Member: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B8B83D-89BA-4412-B402-5E94C14848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689" b="34267" l="45064" r="59167">
                        <a14:foregroundMark x1="54436" y1="5733" x2="54679" y2="6022"/>
                        <a14:foregroundMark x1="48936" y1="33800" x2="48936" y2="33667"/>
                        <a14:foregroundMark x1="53679" y1="34111" x2="53679" y2="34111"/>
                        <a14:foregroundMark x1="53449" y1="33667" x2="53679" y2="34267"/>
                        <a14:foregroundMark x1="59000" y1="21111" x2="59103" y2="21244"/>
                        <a14:foregroundMark x1="59167" y1="20044" x2="59167" y2="20044"/>
                        <a14:foregroundMark x1="45064" y1="11400" x2="45218" y2="11800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3419" t="2596" r="39216" b="63114"/>
          <a:stretch/>
        </p:blipFill>
        <p:spPr>
          <a:xfrm>
            <a:off x="6648309" y="2609544"/>
            <a:ext cx="2398307" cy="27320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5080D8-D096-4EE0-A8C6-0BB431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037" r="36832" b="90539"/>
          <a:stretch/>
        </p:blipFill>
        <p:spPr>
          <a:xfrm>
            <a:off x="6482340" y="3957216"/>
            <a:ext cx="2661660" cy="227579"/>
          </a:xfrm>
          <a:prstGeom prst="rect">
            <a:avLst/>
          </a:prstGeom>
        </p:spPr>
      </p:pic>
      <p:grpSp>
        <p:nvGrpSpPr>
          <p:cNvPr id="20" name="Graphic 74">
            <a:extLst>
              <a:ext uri="{FF2B5EF4-FFF2-40B4-BE49-F238E27FC236}">
                <a16:creationId xmlns:a16="http://schemas.microsoft.com/office/drawing/2014/main" id="{D4D421B3-9493-4EED-8521-E37A6663A869}"/>
              </a:ext>
            </a:extLst>
          </p:cNvPr>
          <p:cNvGrpSpPr/>
          <p:nvPr/>
        </p:nvGrpSpPr>
        <p:grpSpPr>
          <a:xfrm rot="1140213">
            <a:off x="6099485" y="1518265"/>
            <a:ext cx="1279127" cy="964003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3F26FF-C9E8-4DFF-83A8-85AC29E6AA7B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C540D5-B28B-4D0F-8A5B-03C502515200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solidFill>
              <a:schemeClr val="bg1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36DCA7-6ABA-4CEF-9656-E3409086F08F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E6BE5A-19DC-4102-81DE-BC937D8CC473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CB764-3AD0-4A2E-AE72-2600356AAB00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rapezoid 1">
            <a:extLst>
              <a:ext uri="{FF2B5EF4-FFF2-40B4-BE49-F238E27FC236}">
                <a16:creationId xmlns:a16="http://schemas.microsoft.com/office/drawing/2014/main" id="{6806E5F2-336C-4856-ACB9-947C97DAC29C}"/>
              </a:ext>
            </a:extLst>
          </p:cNvPr>
          <p:cNvSpPr>
            <a:spLocks noChangeAspect="1"/>
          </p:cNvSpPr>
          <p:nvPr/>
        </p:nvSpPr>
        <p:spPr>
          <a:xfrm rot="18807221">
            <a:off x="7002170" y="2252559"/>
            <a:ext cx="590171" cy="451578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0"/>
          <p:cNvSpPr txBox="1">
            <a:spLocks noGrp="1"/>
          </p:cNvSpPr>
          <p:nvPr>
            <p:ph type="title"/>
          </p:nvPr>
        </p:nvSpPr>
        <p:spPr>
          <a:xfrm>
            <a:off x="615147" y="343586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Problem Statement</a:t>
            </a:r>
            <a:endParaRPr dirty="0"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D65BE-7E13-4791-AC3A-F4365A9E7987}"/>
              </a:ext>
            </a:extLst>
          </p:cNvPr>
          <p:cNvGrpSpPr/>
          <p:nvPr/>
        </p:nvGrpSpPr>
        <p:grpSpPr>
          <a:xfrm>
            <a:off x="3647529" y="858912"/>
            <a:ext cx="3741044" cy="2460011"/>
            <a:chOff x="3400975" y="1325400"/>
            <a:chExt cx="4235919" cy="2785428"/>
          </a:xfrm>
        </p:grpSpPr>
        <p:grpSp>
          <p:nvGrpSpPr>
            <p:cNvPr id="889" name="Google Shape;889;p60"/>
            <p:cNvGrpSpPr/>
            <p:nvPr/>
          </p:nvGrpSpPr>
          <p:grpSpPr>
            <a:xfrm>
              <a:off x="3400975" y="1325400"/>
              <a:ext cx="4235919" cy="2785428"/>
              <a:chOff x="235800" y="830650"/>
              <a:chExt cx="6978450" cy="4588844"/>
            </a:xfrm>
          </p:grpSpPr>
          <p:sp>
            <p:nvSpPr>
              <p:cNvPr id="890" name="Google Shape;890;p60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0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0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0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0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0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6" name="Google Shape;896;p60"/>
            <p:cNvSpPr/>
            <p:nvPr/>
          </p:nvSpPr>
          <p:spPr>
            <a:xfrm rot="-5400000">
              <a:off x="4251680" y="2432907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0"/>
            <p:cNvSpPr/>
            <p:nvPr/>
          </p:nvSpPr>
          <p:spPr>
            <a:xfrm rot="-5400000">
              <a:off x="4133030" y="2846796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0"/>
            <p:cNvSpPr/>
            <p:nvPr/>
          </p:nvSpPr>
          <p:spPr>
            <a:xfrm rot="-5400000">
              <a:off x="3635489" y="2135050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0"/>
            <p:cNvSpPr/>
            <p:nvPr/>
          </p:nvSpPr>
          <p:spPr>
            <a:xfrm rot="-5400000">
              <a:off x="5637949" y="2064254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0"/>
            <p:cNvSpPr/>
            <p:nvPr/>
          </p:nvSpPr>
          <p:spPr>
            <a:xfrm rot="-5400000">
              <a:off x="7266350" y="3594443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0"/>
            <p:cNvSpPr/>
            <p:nvPr/>
          </p:nvSpPr>
          <p:spPr>
            <a:xfrm rot="-5400000">
              <a:off x="6410037" y="2499000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0"/>
            <p:cNvSpPr/>
            <p:nvPr/>
          </p:nvSpPr>
          <p:spPr>
            <a:xfrm rot="-5400000">
              <a:off x="7167687" y="3206636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7" name="Google Shape;907;p60"/>
            <p:cNvSpPr/>
            <p:nvPr/>
          </p:nvSpPr>
          <p:spPr>
            <a:xfrm rot="-5400000">
              <a:off x="3796226" y="2620925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8" name="Google Shape;908;p60"/>
            <p:cNvSpPr/>
            <p:nvPr/>
          </p:nvSpPr>
          <p:spPr>
            <a:xfrm rot="-5400000">
              <a:off x="5637951" y="3438750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9" name="Google Shape;909;p60"/>
            <p:cNvSpPr/>
            <p:nvPr/>
          </p:nvSpPr>
          <p:spPr>
            <a:xfrm rot="-5400000">
              <a:off x="6821676" y="3018150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10" name="Google Shape;910;p60"/>
            <p:cNvSpPr/>
            <p:nvPr/>
          </p:nvSpPr>
          <p:spPr>
            <a:xfrm rot="-5400000">
              <a:off x="6647337" y="1635458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3CD34-9D8E-4079-89D6-8D95693E132A}"/>
              </a:ext>
            </a:extLst>
          </p:cNvPr>
          <p:cNvGrpSpPr/>
          <p:nvPr/>
        </p:nvGrpSpPr>
        <p:grpSpPr>
          <a:xfrm>
            <a:off x="99000" y="1260655"/>
            <a:ext cx="2814031" cy="2104435"/>
            <a:chOff x="55539" y="1482613"/>
            <a:chExt cx="2814031" cy="2104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C7996E-09B9-43ED-854C-957EAC84645E}"/>
                </a:ext>
              </a:extLst>
            </p:cNvPr>
            <p:cNvSpPr txBox="1"/>
            <p:nvPr/>
          </p:nvSpPr>
          <p:spPr>
            <a:xfrm>
              <a:off x="59530" y="1482613"/>
              <a:ext cx="281004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According to crime statistics, crime rates are higher in </a:t>
              </a:r>
              <a:r>
                <a:rPr lang="en-US" sz="12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urban than</a:t>
              </a:r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 in rural areas. Violent and property crime rates in largest cities are up to </a:t>
              </a:r>
            </a:p>
            <a:p>
              <a:r>
                <a:rPr lang="en-US" sz="48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4 times </a:t>
              </a:r>
              <a:b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</a:br>
              <a:endParaRPr lang="en-MY" sz="1200" dirty="0">
                <a:solidFill>
                  <a:srgbClr val="F6F6F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0A839-F1EC-4D36-BAE3-01251BF6D8D7}"/>
                </a:ext>
              </a:extLst>
            </p:cNvPr>
            <p:cNvSpPr txBox="1"/>
            <p:nvPr/>
          </p:nvSpPr>
          <p:spPr>
            <a:xfrm>
              <a:off x="55539" y="3125383"/>
              <a:ext cx="268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as high as the rates in </a:t>
              </a:r>
              <a:r>
                <a:rPr lang="en-US" sz="12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rural communities</a:t>
              </a:r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.</a:t>
              </a:r>
              <a:endParaRPr lang="en-MY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1D17EB-F27E-4066-8B3A-48F4AA1D34BB}"/>
              </a:ext>
            </a:extLst>
          </p:cNvPr>
          <p:cNvSpPr txBox="1"/>
          <p:nvPr/>
        </p:nvSpPr>
        <p:spPr>
          <a:xfrm>
            <a:off x="5920298" y="3773831"/>
            <a:ext cx="292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6F6F6"/>
                </a:solidFill>
                <a:latin typeface="Consolas" panose="020B0609020204030204" pitchFamily="49" charset="0"/>
              </a:rPr>
              <a:t>Security is always a big concern in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urban communities</a:t>
            </a:r>
            <a:r>
              <a:rPr lang="en-US" sz="2000" b="0" i="0" dirty="0">
                <a:solidFill>
                  <a:srgbClr val="F6F6F6"/>
                </a:solidFill>
                <a:effectLst/>
                <a:latin typeface="Consolas" panose="020B0609020204030204" pitchFamily="49" charset="0"/>
              </a:rPr>
              <a:t>.</a:t>
            </a:r>
            <a:endParaRPr lang="en-MY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D7816F-9CCF-41EF-A30B-96EF0B8B9A4B}"/>
              </a:ext>
            </a:extLst>
          </p:cNvPr>
          <p:cNvGrpSpPr/>
          <p:nvPr/>
        </p:nvGrpSpPr>
        <p:grpSpPr>
          <a:xfrm>
            <a:off x="2274394" y="3469856"/>
            <a:ext cx="3160502" cy="1569660"/>
            <a:chOff x="1930984" y="3131278"/>
            <a:chExt cx="3160502" cy="1569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54031-72A5-4B42-B8D5-AEF4BFDEC081}"/>
                </a:ext>
              </a:extLst>
            </p:cNvPr>
            <p:cNvSpPr txBox="1"/>
            <p:nvPr/>
          </p:nvSpPr>
          <p:spPr>
            <a:xfrm>
              <a:off x="1930984" y="3131278"/>
              <a:ext cx="316050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ccording to preliminary data from the FBI's quarterly (UCR) system, </a:t>
              </a:r>
              <a:r>
                <a:rPr lang="en-US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Violent crime was up </a:t>
              </a:r>
              <a:r>
                <a:rPr lang="en-US" sz="54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3.3%</a:t>
              </a:r>
              <a:endParaRPr lang="en-MY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2857-D55A-462E-8D58-CA557AFCA5D3}"/>
                </a:ext>
              </a:extLst>
            </p:cNvPr>
            <p:cNvSpPr txBox="1"/>
            <p:nvPr/>
          </p:nvSpPr>
          <p:spPr>
            <a:xfrm>
              <a:off x="3652900" y="3865784"/>
              <a:ext cx="140780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in 2020 compared to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 2019. </a:t>
              </a:r>
              <a:endParaRPr lang="en-MY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2773BC-5187-419F-A792-10FE57D8BE10}"/>
              </a:ext>
            </a:extLst>
          </p:cNvPr>
          <p:cNvSpPr/>
          <p:nvPr/>
        </p:nvSpPr>
        <p:spPr>
          <a:xfrm>
            <a:off x="5773099" y="2502744"/>
            <a:ext cx="2038517" cy="20385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1030740" y="1552083"/>
            <a:ext cx="3541260" cy="2257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AirSecure is a type of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solar-powered drone technology</a:t>
            </a:r>
            <a:r>
              <a:rPr lang="en" dirty="0">
                <a:latin typeface="Consolas" panose="020B0609020204030204" pitchFamily="49" charset="0"/>
              </a:rPr>
              <a:t> which can be used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surveil and patrol around areas of high criminal activity</a:t>
            </a:r>
            <a:r>
              <a:rPr lang="en" dirty="0">
                <a:latin typeface="Consolas" panose="020B0609020204030204" pitchFamily="49" charset="0"/>
              </a:rPr>
              <a:t> with use of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Artificial Intelligence</a:t>
            </a:r>
            <a:r>
              <a:rPr lang="en" dirty="0">
                <a:latin typeface="Consolas" panose="020B0609020204030204" pitchFamily="49" charset="0"/>
              </a:rPr>
              <a:t>. The purpose of this project is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reduce the crime rate in urban areas</a:t>
            </a:r>
            <a:r>
              <a:rPr lang="en" dirty="0">
                <a:latin typeface="Consolas" panose="020B0609020204030204" pitchFamily="49" charset="0"/>
              </a:rPr>
              <a:t> thus contributing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urban development </a:t>
            </a:r>
            <a:r>
              <a:rPr lang="en" dirty="0">
                <a:solidFill>
                  <a:schemeClr val="bg1"/>
                </a:solidFill>
                <a:latin typeface="Consolas" panose="020B0609020204030204" pitchFamily="49" charset="0"/>
              </a:rPr>
              <a:t>in terms of safety and security</a:t>
            </a:r>
            <a:r>
              <a:rPr lang="en" dirty="0">
                <a:latin typeface="Consolas" panose="020B0609020204030204" pitchFamily="49" charset="0"/>
              </a:rPr>
              <a:t>.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1332384" y="926591"/>
            <a:ext cx="222823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AirSecure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190" name="Google Shape;190;p35"/>
          <p:cNvSpPr/>
          <p:nvPr/>
        </p:nvSpPr>
        <p:spPr>
          <a:xfrm rot="5400000">
            <a:off x="1041600" y="1021528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88;p60">
            <a:extLst>
              <a:ext uri="{FF2B5EF4-FFF2-40B4-BE49-F238E27FC236}">
                <a16:creationId xmlns:a16="http://schemas.microsoft.com/office/drawing/2014/main" id="{192CC8B3-49D2-4038-8AA1-6B27D4FDD325}"/>
              </a:ext>
            </a:extLst>
          </p:cNvPr>
          <p:cNvSpPr txBox="1">
            <a:spLocks/>
          </p:cNvSpPr>
          <p:nvPr/>
        </p:nvSpPr>
        <p:spPr>
          <a:xfrm>
            <a:off x="1031391" y="337986"/>
            <a:ext cx="5652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xo 2"/>
              <a:buNone/>
              <a:defRPr sz="30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MY" dirty="0" err="1">
                <a:latin typeface="Consolas" panose="020B0609020204030204" pitchFamily="49" charset="0"/>
              </a:rPr>
              <a:t>olution</a:t>
            </a:r>
            <a:endParaRPr lang="en-MY" dirty="0"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3B11E-79C5-42F4-89A8-FC2C0596B063}"/>
              </a:ext>
            </a:extLst>
          </p:cNvPr>
          <p:cNvGrpSpPr/>
          <p:nvPr/>
        </p:nvGrpSpPr>
        <p:grpSpPr>
          <a:xfrm>
            <a:off x="4880158" y="908994"/>
            <a:ext cx="3729264" cy="601009"/>
            <a:chOff x="4068536" y="2365275"/>
            <a:chExt cx="4927850" cy="7941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6DA4FD-5C7A-4C16-AE64-DF84118726A7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C516ABE-5EC8-42A1-8E7D-09E915BED594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622E2C-AB42-493F-A9EE-5762425F9D38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3FE17A-A4D0-4B16-ABFE-903F0E450796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39B5600-1D53-408A-8534-CE30690DD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8" b="33000" l="2603" r="17179">
                        <a14:foregroundMark x1="10692" y1="10867" x2="12051" y2="10378"/>
                        <a14:foregroundMark x1="10885" y1="9578" x2="11705" y2="9378"/>
                        <a14:foregroundMark x1="3154" y1="30911" x2="5154" y2="30867"/>
                        <a14:foregroundMark x1="5154" y1="30867" x2="3205" y2="32222"/>
                        <a14:foregroundMark x1="3205" y1="32222" x2="3615" y2="29622"/>
                        <a14:foregroundMark x1="2603" y1="30222" x2="2667" y2="31489"/>
                        <a14:foregroundMark x1="3154" y1="32933" x2="3897" y2="33044"/>
                        <a14:foregroundMark x1="15949" y1="19822" x2="16846" y2="23156"/>
                        <a14:foregroundMark x1="16846" y1="23156" x2="16231" y2="26889"/>
                        <a14:foregroundMark x1="16231" y1="26889" x2="16513" y2="29422"/>
                        <a14:foregroundMark x1="17128" y1="23400" x2="17179" y2="23867"/>
                        <a14:foregroundMark x1="10051" y1="12889" x2="12013" y2="13133"/>
                        <a14:foregroundMark x1="12013" y1="13133" x2="12628" y2="12089"/>
                        <a14:backgroundMark x1="15167" y1="8822" x2="15526" y2="8289"/>
                        <a14:backgroundMark x1="14641" y1="8467" x2="14641" y2="7667"/>
                      </a14:backgroundRemoval>
                    </a14:imgEffect>
                  </a14:imgLayer>
                </a14:imgProps>
              </a:ext>
            </a:extLst>
          </a:blip>
          <a:srcRect l="1813" t="8148" r="82308" b="66371"/>
          <a:stretch/>
        </p:blipFill>
        <p:spPr>
          <a:xfrm>
            <a:off x="5365358" y="2569758"/>
            <a:ext cx="2118784" cy="1961544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E67941A-2C3A-430C-9CCA-D426FE813E24}"/>
              </a:ext>
            </a:extLst>
          </p:cNvPr>
          <p:cNvSpPr/>
          <p:nvPr/>
        </p:nvSpPr>
        <p:spPr>
          <a:xfrm>
            <a:off x="6035474" y="1439090"/>
            <a:ext cx="1412063" cy="1398810"/>
          </a:xfrm>
          <a:custGeom>
            <a:avLst/>
            <a:gdLst>
              <a:gd name="connsiteX0" fmla="*/ 618891 w 1412063"/>
              <a:gd name="connsiteY0" fmla="*/ 0 h 1398810"/>
              <a:gd name="connsiteX1" fmla="*/ 817015 w 1412063"/>
              <a:gd name="connsiteY1" fmla="*/ 0 h 1398810"/>
              <a:gd name="connsiteX2" fmla="*/ 1412063 w 1412063"/>
              <a:gd name="connsiteY2" fmla="*/ 1344919 h 1398810"/>
              <a:gd name="connsiteX3" fmla="*/ 1382793 w 1412063"/>
              <a:gd name="connsiteY3" fmla="*/ 1318317 h 1398810"/>
              <a:gd name="connsiteX4" fmla="*/ 734273 w 1412063"/>
              <a:gd name="connsiteY4" fmla="*/ 1085504 h 1398810"/>
              <a:gd name="connsiteX5" fmla="*/ 13351 w 1412063"/>
              <a:gd name="connsiteY5" fmla="*/ 1384119 h 1398810"/>
              <a:gd name="connsiteX6" fmla="*/ 0 w 1412063"/>
              <a:gd name="connsiteY6" fmla="*/ 1398810 h 1398810"/>
              <a:gd name="connsiteX7" fmla="*/ 618891 w 1412063"/>
              <a:gd name="connsiteY7" fmla="*/ 0 h 139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063" h="1398810">
                <a:moveTo>
                  <a:pt x="618891" y="0"/>
                </a:moveTo>
                <a:lnTo>
                  <a:pt x="817015" y="0"/>
                </a:lnTo>
                <a:lnTo>
                  <a:pt x="1412063" y="1344919"/>
                </a:lnTo>
                <a:lnTo>
                  <a:pt x="1382793" y="1318317"/>
                </a:lnTo>
                <a:cubicBezTo>
                  <a:pt x="1206557" y="1172874"/>
                  <a:pt x="980619" y="1085504"/>
                  <a:pt x="734273" y="1085504"/>
                </a:cubicBezTo>
                <a:cubicBezTo>
                  <a:pt x="452736" y="1085504"/>
                  <a:pt x="197851" y="1199620"/>
                  <a:pt x="13351" y="1384119"/>
                </a:cubicBezTo>
                <a:lnTo>
                  <a:pt x="0" y="1398810"/>
                </a:lnTo>
                <a:lnTo>
                  <a:pt x="618891" y="0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subTitle" idx="6"/>
          </p:nvPr>
        </p:nvSpPr>
        <p:spPr>
          <a:xfrm>
            <a:off x="1697318" y="3590141"/>
            <a:ext cx="2807004" cy="15726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onsolas" panose="020B0609020204030204" pitchFamily="49" charset="0"/>
              </a:rPr>
              <a:t>Since drones fly frequenctly to patrol, it requires more power. Each area will have a certain number of solar-powered drone hubs which these drones will travel to and get charged. The survailance will be done throughout the journey from one hub to another.</a:t>
            </a:r>
            <a:endParaRPr sz="1100" dirty="0">
              <a:latin typeface="Consolas" panose="020B0609020204030204" pitchFamily="49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583B3A4-EC01-441A-9895-D1BB765BDD48}"/>
              </a:ext>
            </a:extLst>
          </p:cNvPr>
          <p:cNvSpPr/>
          <p:nvPr/>
        </p:nvSpPr>
        <p:spPr>
          <a:xfrm>
            <a:off x="2256804" y="2231353"/>
            <a:ext cx="5841402" cy="903452"/>
          </a:xfrm>
          <a:custGeom>
            <a:avLst/>
            <a:gdLst>
              <a:gd name="connsiteX0" fmla="*/ 0 w 5705525"/>
              <a:gd name="connsiteY0" fmla="*/ 1045247 h 1329040"/>
              <a:gd name="connsiteX1" fmla="*/ 792480 w 5705525"/>
              <a:gd name="connsiteY1" fmla="*/ 321347 h 1329040"/>
              <a:gd name="connsiteX2" fmla="*/ 2392680 w 5705525"/>
              <a:gd name="connsiteY2" fmla="*/ 1327187 h 1329040"/>
              <a:gd name="connsiteX3" fmla="*/ 4053840 w 5705525"/>
              <a:gd name="connsiteY3" fmla="*/ 16547 h 1329040"/>
              <a:gd name="connsiteX4" fmla="*/ 5402580 w 5705525"/>
              <a:gd name="connsiteY4" fmla="*/ 382307 h 13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5525" h="1329040">
                <a:moveTo>
                  <a:pt x="0" y="1045247"/>
                </a:moveTo>
                <a:cubicBezTo>
                  <a:pt x="196850" y="659802"/>
                  <a:pt x="393700" y="274357"/>
                  <a:pt x="792480" y="321347"/>
                </a:cubicBezTo>
                <a:cubicBezTo>
                  <a:pt x="1191260" y="368337"/>
                  <a:pt x="1849120" y="1377987"/>
                  <a:pt x="2392680" y="1327187"/>
                </a:cubicBezTo>
                <a:cubicBezTo>
                  <a:pt x="2936240" y="1276387"/>
                  <a:pt x="3552190" y="174027"/>
                  <a:pt x="4053840" y="16547"/>
                </a:cubicBezTo>
                <a:cubicBezTo>
                  <a:pt x="4555490" y="-140933"/>
                  <a:pt x="6430010" y="890307"/>
                  <a:pt x="5402580" y="382307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Functionality</a:t>
            </a:r>
            <a:endParaRPr sz="3000" dirty="0">
              <a:latin typeface="Consolas" panose="020B0609020204030204" pitchFamily="49" charset="0"/>
            </a:endParaRPr>
          </a:p>
        </p:txBody>
      </p:sp>
      <p:sp>
        <p:nvSpPr>
          <p:cNvPr id="338" name="Google Shape;338;p41"/>
          <p:cNvSpPr txBox="1">
            <a:spLocks noGrp="1"/>
          </p:cNvSpPr>
          <p:nvPr>
            <p:ph type="subTitle" idx="2"/>
          </p:nvPr>
        </p:nvSpPr>
        <p:spPr>
          <a:xfrm>
            <a:off x="6452503" y="884686"/>
            <a:ext cx="2386500" cy="565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onsolas" panose="020B0609020204030204" pitchFamily="49" charset="0"/>
              </a:rPr>
              <a:t>Energy will be stored in batteries for night use.</a:t>
            </a:r>
            <a:endParaRPr sz="1100" dirty="0">
              <a:latin typeface="Consolas" panose="020B0609020204030204" pitchFamily="49" charset="0"/>
            </a:endParaRPr>
          </a:p>
        </p:txBody>
      </p:sp>
      <p:sp>
        <p:nvSpPr>
          <p:cNvPr id="344" name="Google Shape;344;p41"/>
          <p:cNvSpPr/>
          <p:nvPr/>
        </p:nvSpPr>
        <p:spPr>
          <a:xfrm rot="5400000">
            <a:off x="1548757" y="3697910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sp>
        <p:nvSpPr>
          <p:cNvPr id="345" name="Google Shape;345;p41"/>
          <p:cNvSpPr/>
          <p:nvPr/>
        </p:nvSpPr>
        <p:spPr>
          <a:xfrm rot="-5400000">
            <a:off x="6411088" y="1662777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CCAFF1-C231-40BE-9C71-5D1D1A17DBA2}"/>
              </a:ext>
            </a:extLst>
          </p:cNvPr>
          <p:cNvGrpSpPr/>
          <p:nvPr/>
        </p:nvGrpSpPr>
        <p:grpSpPr>
          <a:xfrm>
            <a:off x="413752" y="1090752"/>
            <a:ext cx="2021056" cy="4041149"/>
            <a:chOff x="413752" y="1090752"/>
            <a:chExt cx="2021056" cy="40411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213A6E-A259-4674-A139-E8F1EC39F3AB}"/>
                </a:ext>
              </a:extLst>
            </p:cNvPr>
            <p:cNvGrpSpPr/>
            <p:nvPr/>
          </p:nvGrpSpPr>
          <p:grpSpPr>
            <a:xfrm>
              <a:off x="413752" y="1090752"/>
              <a:ext cx="2021056" cy="4041149"/>
              <a:chOff x="671132" y="1138030"/>
              <a:chExt cx="1110187" cy="22198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94E493-ACD9-4A42-809C-4D13EC6949EE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69FD1C-523B-4CFE-978B-A238701827A9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BE5B38E-7B2B-40E6-AC6F-6816E7BA6668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E7570B-683C-4724-8DDD-FFDD6058F091}"/>
                  </a:ext>
                </a:extLst>
              </p:cNvPr>
              <p:cNvGrpSpPr/>
              <p:nvPr/>
            </p:nvGrpSpPr>
            <p:grpSpPr>
              <a:xfrm rot="20363957">
                <a:off x="671132" y="1138030"/>
                <a:ext cx="1110187" cy="626803"/>
                <a:chOff x="5227320" y="2372002"/>
                <a:chExt cx="2386500" cy="971820"/>
              </a:xfrm>
              <a:scene3d>
                <a:camera prst="isometricOffAxis1Top"/>
                <a:lightRig rig="threePt" dir="t"/>
              </a:scene3d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CE1055F-45CA-4375-B476-7F5F8496F705}"/>
                    </a:ext>
                  </a:extLst>
                </p:cNvPr>
                <p:cNvSpPr/>
                <p:nvPr/>
              </p:nvSpPr>
              <p:spPr>
                <a:xfrm>
                  <a:off x="5227320" y="2372002"/>
                  <a:ext cx="2386500" cy="964200"/>
                </a:xfrm>
                <a:prstGeom prst="rect">
                  <a:avLst/>
                </a:prstGeom>
                <a:ln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81B40A2-467D-4930-AF5E-C2B153F09121}"/>
                    </a:ext>
                  </a:extLst>
                </p:cNvPr>
                <p:cNvCxnSpPr/>
                <p:nvPr/>
              </p:nvCxnSpPr>
              <p:spPr>
                <a:xfrm>
                  <a:off x="546354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13AF422-ADD9-46A9-94DA-6195D2C3CBFB}"/>
                    </a:ext>
                  </a:extLst>
                </p:cNvPr>
                <p:cNvCxnSpPr/>
                <p:nvPr/>
              </p:nvCxnSpPr>
              <p:spPr>
                <a:xfrm>
                  <a:off x="57683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923EE15-9369-4B27-9A6C-175B10A51D47}"/>
                    </a:ext>
                  </a:extLst>
                </p:cNvPr>
                <p:cNvCxnSpPr/>
                <p:nvPr/>
              </p:nvCxnSpPr>
              <p:spPr>
                <a:xfrm>
                  <a:off x="609600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8FB4E8-9F1C-44AC-8525-BA4C9891F741}"/>
                    </a:ext>
                  </a:extLst>
                </p:cNvPr>
                <p:cNvCxnSpPr/>
                <p:nvPr/>
              </p:nvCxnSpPr>
              <p:spPr>
                <a:xfrm>
                  <a:off x="643128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D7403A9-C218-40D5-9C9F-D5DB5CA55439}"/>
                    </a:ext>
                  </a:extLst>
                </p:cNvPr>
                <p:cNvCxnSpPr/>
                <p:nvPr/>
              </p:nvCxnSpPr>
              <p:spPr>
                <a:xfrm>
                  <a:off x="67589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35A41C7-B2AC-48B3-840E-00DD1987EA88}"/>
                    </a:ext>
                  </a:extLst>
                </p:cNvPr>
                <p:cNvCxnSpPr/>
                <p:nvPr/>
              </p:nvCxnSpPr>
              <p:spPr>
                <a:xfrm>
                  <a:off x="708660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3CA7A7A-69E0-4F5A-8F56-2EBC29FD9752}"/>
                    </a:ext>
                  </a:extLst>
                </p:cNvPr>
                <p:cNvCxnSpPr/>
                <p:nvPr/>
              </p:nvCxnSpPr>
              <p:spPr>
                <a:xfrm>
                  <a:off x="741426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D82D9FE-31B4-48BB-97CE-2C08B5009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7320" y="2885615"/>
                  <a:ext cx="2386500" cy="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55E6773-F99C-4C36-9982-9D74747030FE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99F282F4-EE2D-4C5F-A17E-B0B193699F72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5B7D2D75-22F3-4358-AFF6-E664BEE1C4C5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7D8A4ED-895F-4446-BFDB-8E9D6846B350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96B737-03B1-4E9B-B282-AB79DECDF2FF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11E6A6-6CEA-4390-8CE5-E5E31EC4DBC3}"/>
              </a:ext>
            </a:extLst>
          </p:cNvPr>
          <p:cNvGrpSpPr/>
          <p:nvPr/>
        </p:nvGrpSpPr>
        <p:grpSpPr>
          <a:xfrm flipH="1">
            <a:off x="7816160" y="1791848"/>
            <a:ext cx="902112" cy="1735822"/>
            <a:chOff x="537558" y="1581861"/>
            <a:chExt cx="1844968" cy="355004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86BCB0A-6BA2-4B54-BB49-7360FFB59630}"/>
                </a:ext>
              </a:extLst>
            </p:cNvPr>
            <p:cNvGrpSpPr/>
            <p:nvPr/>
          </p:nvGrpSpPr>
          <p:grpSpPr>
            <a:xfrm>
              <a:off x="537558" y="1581861"/>
              <a:ext cx="1844968" cy="3550041"/>
              <a:chOff x="739140" y="1407801"/>
              <a:chExt cx="1013460" cy="195007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5BA1B9-9384-440E-B32B-DF135E8E39D0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13940DC-5465-49D3-9BF5-C4856BD04EF0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8EDD316-28D8-475B-ACE0-0B455471769C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D818437-C23C-4B8C-9222-CD61071B3DAE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85E31D31-137C-4418-9B89-5A95A810D4A4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CE83B8C8-0A8C-44CA-814D-07B8D5448998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2EDFC0F-F198-4A35-9988-8236E5B30EB8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04B962-AB38-48DE-BE94-65CD7A8C7E87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93" name="Flowchart: Delay 92">
            <a:extLst>
              <a:ext uri="{FF2B5EF4-FFF2-40B4-BE49-F238E27FC236}">
                <a16:creationId xmlns:a16="http://schemas.microsoft.com/office/drawing/2014/main" id="{60BE0888-4F83-4800-8161-395F2C3C9ADE}"/>
              </a:ext>
            </a:extLst>
          </p:cNvPr>
          <p:cNvSpPr/>
          <p:nvPr/>
        </p:nvSpPr>
        <p:spPr>
          <a:xfrm rot="16200000">
            <a:off x="5424730" y="3472159"/>
            <a:ext cx="1572622" cy="1746862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2" name="Flowchart: Delay 91">
            <a:extLst>
              <a:ext uri="{FF2B5EF4-FFF2-40B4-BE49-F238E27FC236}">
                <a16:creationId xmlns:a16="http://schemas.microsoft.com/office/drawing/2014/main" id="{E4EE62F5-FCDC-4E9F-800B-87A263339B79}"/>
              </a:ext>
            </a:extLst>
          </p:cNvPr>
          <p:cNvSpPr/>
          <p:nvPr/>
        </p:nvSpPr>
        <p:spPr>
          <a:xfrm rot="16200000">
            <a:off x="6530771" y="3937098"/>
            <a:ext cx="1107401" cy="1282206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599ED03-EC18-4EF5-9D9D-4CD20F304F61}"/>
              </a:ext>
            </a:extLst>
          </p:cNvPr>
          <p:cNvSpPr/>
          <p:nvPr/>
        </p:nvSpPr>
        <p:spPr>
          <a:xfrm>
            <a:off x="7258054" y="3336202"/>
            <a:ext cx="1866896" cy="1807298"/>
          </a:xfrm>
          <a:custGeom>
            <a:avLst/>
            <a:gdLst>
              <a:gd name="connsiteX0" fmla="*/ 1374773 w 1866896"/>
              <a:gd name="connsiteY0" fmla="*/ 0 h 1807298"/>
              <a:gd name="connsiteX1" fmla="*/ 1783588 w 1866896"/>
              <a:gd name="connsiteY1" fmla="*/ 40626 h 1807298"/>
              <a:gd name="connsiteX2" fmla="*/ 1866896 w 1866896"/>
              <a:gd name="connsiteY2" fmla="*/ 60668 h 1807298"/>
              <a:gd name="connsiteX3" fmla="*/ 1866896 w 1866896"/>
              <a:gd name="connsiteY3" fmla="*/ 1807298 h 1807298"/>
              <a:gd name="connsiteX4" fmla="*/ 0 w 1866896"/>
              <a:gd name="connsiteY4" fmla="*/ 1807298 h 1807298"/>
              <a:gd name="connsiteX5" fmla="*/ 0 w 1866896"/>
              <a:gd name="connsiteY5" fmla="*/ 903649 h 1807298"/>
              <a:gd name="connsiteX6" fmla="*/ 1374773 w 1866896"/>
              <a:gd name="connsiteY6" fmla="*/ 0 h 18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896" h="1807298">
                <a:moveTo>
                  <a:pt x="1374773" y="0"/>
                </a:moveTo>
                <a:cubicBezTo>
                  <a:pt x="1517135" y="0"/>
                  <a:pt x="1654444" y="14224"/>
                  <a:pt x="1783588" y="40626"/>
                </a:cubicBezTo>
                <a:lnTo>
                  <a:pt x="1866896" y="60668"/>
                </a:lnTo>
                <a:lnTo>
                  <a:pt x="1866896" y="1807298"/>
                </a:lnTo>
                <a:lnTo>
                  <a:pt x="0" y="1807298"/>
                </a:lnTo>
                <a:lnTo>
                  <a:pt x="0" y="903649"/>
                </a:lnTo>
                <a:cubicBezTo>
                  <a:pt x="0" y="404577"/>
                  <a:pt x="615507" y="0"/>
                  <a:pt x="1374773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34A789-71C7-429C-A4B3-BF6FF43A9328}"/>
              </a:ext>
            </a:extLst>
          </p:cNvPr>
          <p:cNvSpPr/>
          <p:nvPr/>
        </p:nvSpPr>
        <p:spPr>
          <a:xfrm>
            <a:off x="1508652" y="2465540"/>
            <a:ext cx="83928" cy="615798"/>
          </a:xfrm>
          <a:custGeom>
            <a:avLst/>
            <a:gdLst>
              <a:gd name="connsiteX0" fmla="*/ 30588 w 83928"/>
              <a:gd name="connsiteY0" fmla="*/ 0 h 419100"/>
              <a:gd name="connsiteX1" fmla="*/ 22968 w 83928"/>
              <a:gd name="connsiteY1" fmla="*/ 38100 h 419100"/>
              <a:gd name="connsiteX2" fmla="*/ 83928 w 83928"/>
              <a:gd name="connsiteY2" fmla="*/ 144780 h 419100"/>
              <a:gd name="connsiteX3" fmla="*/ 22968 w 83928"/>
              <a:gd name="connsiteY3" fmla="*/ 259080 h 419100"/>
              <a:gd name="connsiteX4" fmla="*/ 108 w 83928"/>
              <a:gd name="connsiteY4" fmla="*/ 297180 h 419100"/>
              <a:gd name="connsiteX5" fmla="*/ 30588 w 83928"/>
              <a:gd name="connsiteY5" fmla="*/ 327660 h 419100"/>
              <a:gd name="connsiteX6" fmla="*/ 38208 w 83928"/>
              <a:gd name="connsiteY6" fmla="*/ 365760 h 419100"/>
              <a:gd name="connsiteX7" fmla="*/ 45828 w 83928"/>
              <a:gd name="connsiteY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28" h="419100">
                <a:moveTo>
                  <a:pt x="30588" y="0"/>
                </a:moveTo>
                <a:cubicBezTo>
                  <a:pt x="28048" y="12700"/>
                  <a:pt x="20839" y="25325"/>
                  <a:pt x="22968" y="38100"/>
                </a:cubicBezTo>
                <a:cubicBezTo>
                  <a:pt x="29353" y="76408"/>
                  <a:pt x="62916" y="115363"/>
                  <a:pt x="83928" y="144780"/>
                </a:cubicBezTo>
                <a:cubicBezTo>
                  <a:pt x="63608" y="182880"/>
                  <a:pt x="43777" y="221245"/>
                  <a:pt x="22968" y="259080"/>
                </a:cubicBezTo>
                <a:cubicBezTo>
                  <a:pt x="15830" y="272057"/>
                  <a:pt x="-1528" y="282460"/>
                  <a:pt x="108" y="297180"/>
                </a:cubicBezTo>
                <a:cubicBezTo>
                  <a:pt x="1695" y="311461"/>
                  <a:pt x="20428" y="317500"/>
                  <a:pt x="30588" y="327660"/>
                </a:cubicBezTo>
                <a:cubicBezTo>
                  <a:pt x="33128" y="340360"/>
                  <a:pt x="36079" y="352985"/>
                  <a:pt x="38208" y="365760"/>
                </a:cubicBezTo>
                <a:cubicBezTo>
                  <a:pt x="41161" y="383476"/>
                  <a:pt x="45828" y="419100"/>
                  <a:pt x="45828" y="41910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FC37D8-7C31-4873-B954-8E9595022756}"/>
              </a:ext>
            </a:extLst>
          </p:cNvPr>
          <p:cNvGrpSpPr/>
          <p:nvPr/>
        </p:nvGrpSpPr>
        <p:grpSpPr>
          <a:xfrm>
            <a:off x="831075" y="3064093"/>
            <a:ext cx="1441397" cy="232296"/>
            <a:chOff x="4068536" y="2365275"/>
            <a:chExt cx="4927850" cy="7941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16D02-A98A-41F0-BD85-9F48A9675DDE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286FDD-C58B-46FF-9E7A-F945725BB330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B38592-A1C8-4B5E-8F89-B294D71056EE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53CB9-A7D7-488C-9CEC-DB3E4994E27C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B56644-E8CA-4A6D-A59F-AEA70A8809EB}"/>
              </a:ext>
            </a:extLst>
          </p:cNvPr>
          <p:cNvGrpSpPr/>
          <p:nvPr/>
        </p:nvGrpSpPr>
        <p:grpSpPr>
          <a:xfrm flipH="1">
            <a:off x="7785000" y="1407078"/>
            <a:ext cx="994578" cy="841871"/>
            <a:chOff x="7785000" y="1407078"/>
            <a:chExt cx="994578" cy="841871"/>
          </a:xfrm>
          <a:scene3d>
            <a:camera prst="isometricOffAxis1Top"/>
            <a:lightRig rig="threePt" dir="t"/>
          </a:scene3d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B7BB64-C825-411D-B95A-088AD70CC04B}"/>
                </a:ext>
              </a:extLst>
            </p:cNvPr>
            <p:cNvSpPr/>
            <p:nvPr/>
          </p:nvSpPr>
          <p:spPr>
            <a:xfrm rot="1236043" flipH="1">
              <a:off x="7791366" y="1551856"/>
              <a:ext cx="988212" cy="553562"/>
            </a:xfrm>
            <a:prstGeom prst="rect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BA2B7AB-8C2C-424D-8412-3691E46C6D3A}"/>
                </a:ext>
              </a:extLst>
            </p:cNvPr>
            <p:cNvCxnSpPr/>
            <p:nvPr/>
          </p:nvCxnSpPr>
          <p:spPr>
            <a:xfrm rot="1236043" flipH="1">
              <a:off x="8654883" y="1695387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4924002-0CAB-4AA0-BEB6-04469AE2A926}"/>
                </a:ext>
              </a:extLst>
            </p:cNvPr>
            <p:cNvCxnSpPr/>
            <p:nvPr/>
          </p:nvCxnSpPr>
          <p:spPr>
            <a:xfrm rot="1236043" flipH="1">
              <a:off x="8538280" y="1646884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E6DAC83-4ADF-4BD9-B178-251019B0BCD8}"/>
                </a:ext>
              </a:extLst>
            </p:cNvPr>
            <p:cNvCxnSpPr/>
            <p:nvPr/>
          </p:nvCxnSpPr>
          <p:spPr>
            <a:xfrm rot="1236043" flipH="1">
              <a:off x="8411277" y="1599145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D8C219A-92EE-4EF2-AD6A-17E28899AC87}"/>
                </a:ext>
              </a:extLst>
            </p:cNvPr>
            <p:cNvCxnSpPr/>
            <p:nvPr/>
          </p:nvCxnSpPr>
          <p:spPr>
            <a:xfrm rot="1236043" flipH="1">
              <a:off x="8281320" y="1550295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322CF8-EF6B-4C10-9425-33CA1F3987E3}"/>
                </a:ext>
              </a:extLst>
            </p:cNvPr>
            <p:cNvCxnSpPr/>
            <p:nvPr/>
          </p:nvCxnSpPr>
          <p:spPr>
            <a:xfrm rot="1236043" flipH="1">
              <a:off x="8154318" y="1502556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5542070-236D-4287-B05D-0D5D6A5A058A}"/>
                </a:ext>
              </a:extLst>
            </p:cNvPr>
            <p:cNvCxnSpPr/>
            <p:nvPr/>
          </p:nvCxnSpPr>
          <p:spPr>
            <a:xfrm rot="1236043" flipH="1">
              <a:off x="8025775" y="1458912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060BA1B-30B3-43A0-9042-11BC73754E11}"/>
                </a:ext>
              </a:extLst>
            </p:cNvPr>
            <p:cNvCxnSpPr/>
            <p:nvPr/>
          </p:nvCxnSpPr>
          <p:spPr>
            <a:xfrm rot="1236043" flipH="1">
              <a:off x="7900312" y="1407078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CD1F825-3871-415B-98F1-52B2C5596BE6}"/>
                </a:ext>
              </a:extLst>
            </p:cNvPr>
            <p:cNvCxnSpPr>
              <a:cxnSpLocks/>
            </p:cNvCxnSpPr>
            <p:nvPr/>
          </p:nvCxnSpPr>
          <p:spPr>
            <a:xfrm rot="1236043">
              <a:off x="7785000" y="1845572"/>
              <a:ext cx="98821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4" name="Google Shape;345;p41">
            <a:extLst>
              <a:ext uri="{FF2B5EF4-FFF2-40B4-BE49-F238E27FC236}">
                <a16:creationId xmlns:a16="http://schemas.microsoft.com/office/drawing/2014/main" id="{09E97D2F-EBCD-446E-AC92-2EE2822236ED}"/>
              </a:ext>
            </a:extLst>
          </p:cNvPr>
          <p:cNvSpPr/>
          <p:nvPr/>
        </p:nvSpPr>
        <p:spPr>
          <a:xfrm rot="-5400000">
            <a:off x="8740076" y="110045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86969C-7C50-47A8-9823-912FF8AAED4C}"/>
              </a:ext>
            </a:extLst>
          </p:cNvPr>
          <p:cNvGrpSpPr/>
          <p:nvPr/>
        </p:nvGrpSpPr>
        <p:grpSpPr>
          <a:xfrm>
            <a:off x="6182358" y="2381316"/>
            <a:ext cx="902113" cy="145385"/>
            <a:chOff x="4068536" y="2365275"/>
            <a:chExt cx="4927850" cy="794174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80988D-C574-41A1-B70E-F97A8C2D462B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1AC356F-3BF2-490E-A901-54A83F708C84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6C24F-E6DC-4A00-971A-589FBEF7CBEF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65F61-80C2-4E34-8792-F84091A71801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2FEF40-186B-40BB-A59A-26A15B6C70FF}"/>
              </a:ext>
            </a:extLst>
          </p:cNvPr>
          <p:cNvGrpSpPr/>
          <p:nvPr/>
        </p:nvGrpSpPr>
        <p:grpSpPr>
          <a:xfrm>
            <a:off x="5924387" y="2472070"/>
            <a:ext cx="1431031" cy="2095830"/>
            <a:chOff x="5924387" y="2576845"/>
            <a:chExt cx="1431031" cy="1691494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321A00-F08E-4E4D-8D80-1285A72A105A}"/>
                </a:ext>
              </a:extLst>
            </p:cNvPr>
            <p:cNvSpPr/>
            <p:nvPr/>
          </p:nvSpPr>
          <p:spPr>
            <a:xfrm>
              <a:off x="5924387" y="2576845"/>
              <a:ext cx="1412063" cy="1398810"/>
            </a:xfrm>
            <a:custGeom>
              <a:avLst/>
              <a:gdLst>
                <a:gd name="connsiteX0" fmla="*/ 618891 w 1412063"/>
                <a:gd name="connsiteY0" fmla="*/ 0 h 1398810"/>
                <a:gd name="connsiteX1" fmla="*/ 817015 w 1412063"/>
                <a:gd name="connsiteY1" fmla="*/ 0 h 1398810"/>
                <a:gd name="connsiteX2" fmla="*/ 1412063 w 1412063"/>
                <a:gd name="connsiteY2" fmla="*/ 1344919 h 1398810"/>
                <a:gd name="connsiteX3" fmla="*/ 1382793 w 1412063"/>
                <a:gd name="connsiteY3" fmla="*/ 1318317 h 1398810"/>
                <a:gd name="connsiteX4" fmla="*/ 734273 w 1412063"/>
                <a:gd name="connsiteY4" fmla="*/ 1085504 h 1398810"/>
                <a:gd name="connsiteX5" fmla="*/ 13351 w 1412063"/>
                <a:gd name="connsiteY5" fmla="*/ 1384119 h 1398810"/>
                <a:gd name="connsiteX6" fmla="*/ 0 w 1412063"/>
                <a:gd name="connsiteY6" fmla="*/ 1398810 h 1398810"/>
                <a:gd name="connsiteX7" fmla="*/ 618891 w 1412063"/>
                <a:gd name="connsiteY7" fmla="*/ 0 h 139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063" h="1398810">
                  <a:moveTo>
                    <a:pt x="618891" y="0"/>
                  </a:moveTo>
                  <a:lnTo>
                    <a:pt x="817015" y="0"/>
                  </a:lnTo>
                  <a:lnTo>
                    <a:pt x="1412063" y="1344919"/>
                  </a:lnTo>
                  <a:lnTo>
                    <a:pt x="1382793" y="1318317"/>
                  </a:lnTo>
                  <a:cubicBezTo>
                    <a:pt x="1206557" y="1172874"/>
                    <a:pt x="980619" y="1085504"/>
                    <a:pt x="734273" y="1085504"/>
                  </a:cubicBezTo>
                  <a:cubicBezTo>
                    <a:pt x="452736" y="1085504"/>
                    <a:pt x="197851" y="1199620"/>
                    <a:pt x="13351" y="1384119"/>
                  </a:cubicBezTo>
                  <a:lnTo>
                    <a:pt x="0" y="1398810"/>
                  </a:lnTo>
                  <a:lnTo>
                    <a:pt x="618891" y="0"/>
                  </a:ln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65B6E8-E3D7-4200-BF2F-43FD2292A82B}"/>
                </a:ext>
              </a:extLst>
            </p:cNvPr>
            <p:cNvSpPr/>
            <p:nvPr/>
          </p:nvSpPr>
          <p:spPr>
            <a:xfrm>
              <a:off x="5943355" y="3661227"/>
              <a:ext cx="1412063" cy="607112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33" name="Google Shape;340;p41">
            <a:extLst>
              <a:ext uri="{FF2B5EF4-FFF2-40B4-BE49-F238E27FC236}">
                <a16:creationId xmlns:a16="http://schemas.microsoft.com/office/drawing/2014/main" id="{BF4F8802-CC85-4275-93AF-218D76249664}"/>
              </a:ext>
            </a:extLst>
          </p:cNvPr>
          <p:cNvSpPr txBox="1">
            <a:spLocks/>
          </p:cNvSpPr>
          <p:nvPr/>
        </p:nvSpPr>
        <p:spPr>
          <a:xfrm>
            <a:off x="3001734" y="1257376"/>
            <a:ext cx="3394202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</a:rPr>
              <a:t>Drones will use Artificial Intelligence to navigate and identify human activity and transmit video to management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0072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Feature: </a:t>
            </a:r>
            <a:r>
              <a:rPr lang="en-MY" dirty="0">
                <a:latin typeface="Consolas" panose="020B0609020204030204" pitchFamily="49" charset="0"/>
              </a:rPr>
              <a:t>Path Optimizer using Hamiltonian Cycle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C1C16-D707-45E7-882F-DBEB0C27E8EC}"/>
              </a:ext>
            </a:extLst>
          </p:cNvPr>
          <p:cNvSpPr txBox="1"/>
          <p:nvPr/>
        </p:nvSpPr>
        <p:spPr>
          <a:xfrm>
            <a:off x="612550" y="1809631"/>
            <a:ext cx="35242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This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Path Optimizer 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has been developed to cater the project by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finding the shortest patrol route 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around the areas of high criminal activity. Path Optimizer finds the shortest path by implementing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Hamiltonian Cycle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. This will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reduce the fuel wastage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 of the drones thus, providing more air time to patrol around.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D27BEC-11EB-492C-8AD4-825004E6B6A8}"/>
              </a:ext>
            </a:extLst>
          </p:cNvPr>
          <p:cNvSpPr/>
          <p:nvPr/>
        </p:nvSpPr>
        <p:spPr>
          <a:xfrm>
            <a:off x="4469041" y="2521205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77C9CB-9015-4A27-ABEB-F28FDE6FF0E3}"/>
              </a:ext>
            </a:extLst>
          </p:cNvPr>
          <p:cNvSpPr/>
          <p:nvPr/>
        </p:nvSpPr>
        <p:spPr>
          <a:xfrm>
            <a:off x="5250274" y="361431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C3F47B-0309-4CE7-B385-F71DF91185DF}"/>
              </a:ext>
            </a:extLst>
          </p:cNvPr>
          <p:cNvSpPr/>
          <p:nvPr/>
        </p:nvSpPr>
        <p:spPr>
          <a:xfrm>
            <a:off x="6096607" y="1646504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CD9B1D-0587-472F-BDF4-ED3214BBE4F2}"/>
              </a:ext>
            </a:extLst>
          </p:cNvPr>
          <p:cNvSpPr/>
          <p:nvPr/>
        </p:nvSpPr>
        <p:spPr>
          <a:xfrm>
            <a:off x="7750218" y="252803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51A674-D5BD-4C44-BEDB-9A972126DFB8}"/>
              </a:ext>
            </a:extLst>
          </p:cNvPr>
          <p:cNvSpPr/>
          <p:nvPr/>
        </p:nvSpPr>
        <p:spPr>
          <a:xfrm>
            <a:off x="6968985" y="361431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0D77C-4DD5-4CA3-8AD6-3F4A0A430091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5250274" y="2742247"/>
            <a:ext cx="2499944" cy="683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2DE270-A9AD-4764-A2AD-5057B7B4ECAD}"/>
              </a:ext>
            </a:extLst>
          </p:cNvPr>
          <p:cNvCxnSpPr>
            <a:stCxn id="6" idx="6"/>
            <a:endCxn id="11" idx="0"/>
          </p:cNvCxnSpPr>
          <p:nvPr/>
        </p:nvCxnSpPr>
        <p:spPr>
          <a:xfrm>
            <a:off x="5250274" y="2742247"/>
            <a:ext cx="390616" cy="872069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17EF03-FF66-4B19-8C6D-80B555EAD543}"/>
              </a:ext>
            </a:extLst>
          </p:cNvPr>
          <p:cNvCxnSpPr>
            <a:stCxn id="6" idx="6"/>
            <a:endCxn id="14" idx="0"/>
          </p:cNvCxnSpPr>
          <p:nvPr/>
        </p:nvCxnSpPr>
        <p:spPr>
          <a:xfrm>
            <a:off x="5250274" y="2742247"/>
            <a:ext cx="2109328" cy="87206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5BD88D-A5EE-4C8F-8AF9-B47D74E82432}"/>
              </a:ext>
            </a:extLst>
          </p:cNvPr>
          <p:cNvCxnSpPr>
            <a:stCxn id="6" idx="6"/>
            <a:endCxn id="12" idx="4"/>
          </p:cNvCxnSpPr>
          <p:nvPr/>
        </p:nvCxnSpPr>
        <p:spPr>
          <a:xfrm flipV="1">
            <a:off x="5250273" y="2088587"/>
            <a:ext cx="1236950" cy="65366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7380F9-BB65-439B-B232-D1E6760D2BF3}"/>
              </a:ext>
            </a:extLst>
          </p:cNvPr>
          <p:cNvCxnSpPr>
            <a:stCxn id="12" idx="4"/>
            <a:endCxn id="13" idx="2"/>
          </p:cNvCxnSpPr>
          <p:nvPr/>
        </p:nvCxnSpPr>
        <p:spPr>
          <a:xfrm>
            <a:off x="6487224" y="2088587"/>
            <a:ext cx="1262994" cy="66049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3B5642-F06A-4682-B29D-3AD81E7E7077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6487224" y="2088587"/>
            <a:ext cx="872378" cy="1525729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C269DE-95B9-4717-A864-2E6C2AB5F0C9}"/>
              </a:ext>
            </a:extLst>
          </p:cNvPr>
          <p:cNvCxnSpPr>
            <a:stCxn id="11" idx="0"/>
            <a:endCxn id="14" idx="0"/>
          </p:cNvCxnSpPr>
          <p:nvPr/>
        </p:nvCxnSpPr>
        <p:spPr>
          <a:xfrm>
            <a:off x="5640890" y="3614316"/>
            <a:ext cx="1718712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80C497-A2D6-4B1A-8C66-7334536E6502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 flipH="1">
            <a:off x="5640891" y="2088587"/>
            <a:ext cx="846332" cy="152572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18C7B3-5A36-4B6F-8EBD-7627A81A7F7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7359601" y="2749078"/>
            <a:ext cx="390616" cy="865238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274B95-7229-44F8-A4A1-F528835093C0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5640890" y="2749078"/>
            <a:ext cx="2109328" cy="865238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6F10DC-0FE7-4466-A6B2-35DC222F6A67}"/>
              </a:ext>
            </a:extLst>
          </p:cNvPr>
          <p:cNvSpPr txBox="1"/>
          <p:nvPr/>
        </p:nvSpPr>
        <p:spPr>
          <a:xfrm>
            <a:off x="4518857" y="25717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1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9CE012-A936-4536-BB20-980DE4FDD026}"/>
              </a:ext>
            </a:extLst>
          </p:cNvPr>
          <p:cNvSpPr txBox="1"/>
          <p:nvPr/>
        </p:nvSpPr>
        <p:spPr>
          <a:xfrm>
            <a:off x="6159447" y="17136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2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9EEE7B-D31A-418A-A93D-930EEEA42685}"/>
              </a:ext>
            </a:extLst>
          </p:cNvPr>
          <p:cNvSpPr txBox="1"/>
          <p:nvPr/>
        </p:nvSpPr>
        <p:spPr>
          <a:xfrm>
            <a:off x="7800036" y="25883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3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235550-9D72-4CA7-B98E-DBA290C1DFCC}"/>
              </a:ext>
            </a:extLst>
          </p:cNvPr>
          <p:cNvSpPr txBox="1"/>
          <p:nvPr/>
        </p:nvSpPr>
        <p:spPr>
          <a:xfrm>
            <a:off x="7018802" y="3681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4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9455BC-A6D6-41BB-BB97-56169B6246BB}"/>
              </a:ext>
            </a:extLst>
          </p:cNvPr>
          <p:cNvSpPr txBox="1"/>
          <p:nvPr/>
        </p:nvSpPr>
        <p:spPr>
          <a:xfrm>
            <a:off x="5300091" y="3681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5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369E4392-A026-4CC7-96B8-60FE896BF669}"/>
              </a:ext>
            </a:extLst>
          </p:cNvPr>
          <p:cNvSpPr/>
          <p:nvPr/>
        </p:nvSpPr>
        <p:spPr>
          <a:xfrm>
            <a:off x="7256927" y="724946"/>
            <a:ext cx="1512649" cy="660491"/>
          </a:xfrm>
          <a:prstGeom prst="wedgeRoundRectCallout">
            <a:avLst>
              <a:gd name="adj1" fmla="val 47354"/>
              <a:gd name="adj2" fmla="val 7514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nsolas" panose="020B0609020204030204" pitchFamily="49" charset="0"/>
              </a:rPr>
              <a:t>Drones will travel from one hub to another based on the route derived</a:t>
            </a:r>
            <a:endParaRPr lang="en-MY" sz="9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02326A-A5F9-42AC-A2CC-6E0F33BDA238}"/>
              </a:ext>
            </a:extLst>
          </p:cNvPr>
          <p:cNvGrpSpPr/>
          <p:nvPr/>
        </p:nvGrpSpPr>
        <p:grpSpPr>
          <a:xfrm>
            <a:off x="6660797" y="1253732"/>
            <a:ext cx="642053" cy="1050726"/>
            <a:chOff x="413752" y="1090752"/>
            <a:chExt cx="2021056" cy="404114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21E94C7-31F6-4E20-905A-142C2BBC7B4D}"/>
                </a:ext>
              </a:extLst>
            </p:cNvPr>
            <p:cNvGrpSpPr/>
            <p:nvPr/>
          </p:nvGrpSpPr>
          <p:grpSpPr>
            <a:xfrm>
              <a:off x="413752" y="1090752"/>
              <a:ext cx="2021056" cy="4041149"/>
              <a:chOff x="671132" y="1138030"/>
              <a:chExt cx="1110187" cy="2219845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092D82E-5C7A-4EE8-97D7-FCD5502F20F9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1DD43A6-0DCF-49EA-BEAB-4AC96DBB6418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41B6A1B-CC02-4621-A12A-0AAB360D6FF2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06435C90-04B1-4B3F-9B0C-AEABE4474932}"/>
                  </a:ext>
                </a:extLst>
              </p:cNvPr>
              <p:cNvGrpSpPr/>
              <p:nvPr/>
            </p:nvGrpSpPr>
            <p:grpSpPr>
              <a:xfrm rot="20363957">
                <a:off x="671132" y="1138030"/>
                <a:ext cx="1110187" cy="626803"/>
                <a:chOff x="5227320" y="2372002"/>
                <a:chExt cx="2386500" cy="971820"/>
              </a:xfrm>
              <a:scene3d>
                <a:camera prst="isometricOffAxis1Top"/>
                <a:lightRig rig="threePt" dir="t"/>
              </a:scene3d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D9005D1-C84E-42DB-86ED-A6ABB58FB002}"/>
                    </a:ext>
                  </a:extLst>
                </p:cNvPr>
                <p:cNvSpPr/>
                <p:nvPr/>
              </p:nvSpPr>
              <p:spPr>
                <a:xfrm>
                  <a:off x="5227320" y="2372002"/>
                  <a:ext cx="2386500" cy="964200"/>
                </a:xfrm>
                <a:prstGeom prst="rect">
                  <a:avLst/>
                </a:prstGeom>
                <a:ln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C055291C-4C6F-428D-9B1C-C0479C1591AA}"/>
                    </a:ext>
                  </a:extLst>
                </p:cNvPr>
                <p:cNvCxnSpPr/>
                <p:nvPr/>
              </p:nvCxnSpPr>
              <p:spPr>
                <a:xfrm>
                  <a:off x="546354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7E1367DD-B2C3-4DE4-8F7D-54EFD166503E}"/>
                    </a:ext>
                  </a:extLst>
                </p:cNvPr>
                <p:cNvCxnSpPr/>
                <p:nvPr/>
              </p:nvCxnSpPr>
              <p:spPr>
                <a:xfrm>
                  <a:off x="57683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4FB7672-5945-4409-A398-875BC8A173C1}"/>
                    </a:ext>
                  </a:extLst>
                </p:cNvPr>
                <p:cNvCxnSpPr/>
                <p:nvPr/>
              </p:nvCxnSpPr>
              <p:spPr>
                <a:xfrm>
                  <a:off x="609600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E6C2160-D337-42F2-AF30-961903FBBB74}"/>
                    </a:ext>
                  </a:extLst>
                </p:cNvPr>
                <p:cNvCxnSpPr/>
                <p:nvPr/>
              </p:nvCxnSpPr>
              <p:spPr>
                <a:xfrm>
                  <a:off x="643128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35DE256-A48F-4D8A-AED2-880C81554963}"/>
                    </a:ext>
                  </a:extLst>
                </p:cNvPr>
                <p:cNvCxnSpPr/>
                <p:nvPr/>
              </p:nvCxnSpPr>
              <p:spPr>
                <a:xfrm>
                  <a:off x="67589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4447D8D-1E8A-4686-AC8F-F50B4805E29D}"/>
                    </a:ext>
                  </a:extLst>
                </p:cNvPr>
                <p:cNvCxnSpPr/>
                <p:nvPr/>
              </p:nvCxnSpPr>
              <p:spPr>
                <a:xfrm>
                  <a:off x="708660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CB475844-91FC-4AAC-8148-EA5C183DEA0B}"/>
                    </a:ext>
                  </a:extLst>
                </p:cNvPr>
                <p:cNvCxnSpPr/>
                <p:nvPr/>
              </p:nvCxnSpPr>
              <p:spPr>
                <a:xfrm>
                  <a:off x="741426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5D3505-B3BE-4172-8B48-8EFD3DAEE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7320" y="2885615"/>
                  <a:ext cx="2386500" cy="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4960635-D7BD-4187-AD6E-27EF71FF819F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111BA0D-BA91-4ECA-BCEA-A36064483861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16ADAF59-BBEA-4B57-906A-54216A86CC2F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BFF3D3E2-8257-4E98-BF56-40AF8834DAAF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E638367-675E-4F6C-9633-8B27B4115C5C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2B1F0F-991E-4FC0-961D-2F4CC9036CFE}"/>
              </a:ext>
            </a:extLst>
          </p:cNvPr>
          <p:cNvSpPr/>
          <p:nvPr/>
        </p:nvSpPr>
        <p:spPr>
          <a:xfrm>
            <a:off x="6257597" y="1743075"/>
            <a:ext cx="1591466" cy="2514600"/>
          </a:xfrm>
          <a:custGeom>
            <a:avLst/>
            <a:gdLst>
              <a:gd name="connsiteX0" fmla="*/ 488928 w 1716979"/>
              <a:gd name="connsiteY0" fmla="*/ 2514600 h 2514600"/>
              <a:gd name="connsiteX1" fmla="*/ 31728 w 1716979"/>
              <a:gd name="connsiteY1" fmla="*/ 1543050 h 2514600"/>
              <a:gd name="connsiteX2" fmla="*/ 1269978 w 1716979"/>
              <a:gd name="connsiteY2" fmla="*/ 914400 h 2514600"/>
              <a:gd name="connsiteX3" fmla="*/ 860403 w 1716979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79" h="2514600">
                <a:moveTo>
                  <a:pt x="488928" y="2514600"/>
                </a:moveTo>
                <a:cubicBezTo>
                  <a:pt x="195240" y="2162175"/>
                  <a:pt x="-98447" y="1809750"/>
                  <a:pt x="31728" y="1543050"/>
                </a:cubicBezTo>
                <a:cubicBezTo>
                  <a:pt x="161903" y="1276350"/>
                  <a:pt x="1131866" y="1171575"/>
                  <a:pt x="1269978" y="914400"/>
                </a:cubicBezTo>
                <a:cubicBezTo>
                  <a:pt x="1408090" y="657225"/>
                  <a:pt x="2412978" y="630237"/>
                  <a:pt x="860403" y="0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Google Shape;145;p32">
            <a:extLst>
              <a:ext uri="{FF2B5EF4-FFF2-40B4-BE49-F238E27FC236}">
                <a16:creationId xmlns:a16="http://schemas.microsoft.com/office/drawing/2014/main" id="{3B040B36-63A3-4C58-B608-7F505F16BA8D}"/>
              </a:ext>
            </a:extLst>
          </p:cNvPr>
          <p:cNvSpPr txBox="1">
            <a:spLocks/>
          </p:cNvSpPr>
          <p:nvPr/>
        </p:nvSpPr>
        <p:spPr>
          <a:xfrm>
            <a:off x="612549" y="516275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Feature: Constraint Optimizer using Genetic Algorithm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419C05-2448-4A27-8BAD-59177AF12E6A}"/>
              </a:ext>
            </a:extLst>
          </p:cNvPr>
          <p:cNvSpPr txBox="1"/>
          <p:nvPr/>
        </p:nvSpPr>
        <p:spPr>
          <a:xfrm>
            <a:off x="612549" y="1518682"/>
            <a:ext cx="35242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This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Mutation-based Constraint Optimizer 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has been developed to cater the project by finding 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optimal route to avoid 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constraints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 along the travel around the areas of high criminal activity. Mutation-based Constraint Optimizer does by implementing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Genetic Algorithm </a:t>
            </a:r>
          </a:p>
          <a:p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which mainly focuses on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mutation of chromosomes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. This will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avoid  drones crashing into any constraints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 along the path thus,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adding safety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.</a:t>
            </a:r>
            <a:endParaRPr lang="en-MY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026B3E-9EBB-4DF9-8472-86DEB2A69BAD}"/>
              </a:ext>
            </a:extLst>
          </p:cNvPr>
          <p:cNvGrpSpPr/>
          <p:nvPr/>
        </p:nvGrpSpPr>
        <p:grpSpPr>
          <a:xfrm>
            <a:off x="5557994" y="1016983"/>
            <a:ext cx="1096311" cy="2174586"/>
            <a:chOff x="5466414" y="2178339"/>
            <a:chExt cx="1096311" cy="217458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84DD962-8C39-4D6D-A75E-821B0E8111C3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B16F2A3-7F34-4425-B5D4-97B1F5ECBCEC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A226F3EB-13B0-4C43-B985-0EDDC7FDC7EE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A79065F-BADD-450F-9E1D-B640B1D3FE78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B76EBC5-5A0B-4517-8B85-B2708B1B2527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9F23416-5AAE-4E67-951B-2912741ED5A6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DC2A90A-B745-4434-B471-BA8704F01EDC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9F3FC4-750A-4F23-A52A-CD9018FECFB0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B6B8C57B-7038-4FF8-A1C1-28A9C01F275A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328BAAAB-2BA1-4DA3-BEE1-4BF679A98291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4A9507DE-A1EC-4803-82DC-1C34FEA22DAC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3C138C56-9AD3-42F7-BBFF-E6D4C8D329DE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9631F14-A3E0-4D4E-8F97-CDAB581F0425}"/>
              </a:ext>
            </a:extLst>
          </p:cNvPr>
          <p:cNvGrpSpPr/>
          <p:nvPr/>
        </p:nvGrpSpPr>
        <p:grpSpPr>
          <a:xfrm>
            <a:off x="6346613" y="1693663"/>
            <a:ext cx="1096311" cy="2174586"/>
            <a:chOff x="5466414" y="2178339"/>
            <a:chExt cx="1096311" cy="21745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13CAE57-9A28-410C-ABD1-DFC6B5737B02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9B62C6F-8EF5-4128-8A9F-E44A1AE5DE15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5" name="Cylinder 104">
                <a:extLst>
                  <a:ext uri="{FF2B5EF4-FFF2-40B4-BE49-F238E27FC236}">
                    <a16:creationId xmlns:a16="http://schemas.microsoft.com/office/drawing/2014/main" id="{F08E68D3-7502-4A0A-9F14-C8EC8EE830F4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D211207-C9F5-4333-9A36-D8ED86F162E0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E8705FA-7FA8-4EB3-BCA8-DED3A9BC0EEC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6CD3A93-1498-4B5F-A6F3-8CA43B7015E2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7C1C3FC-126A-4CB8-BCCA-875802F24285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3501424-4DC8-4067-A5C4-3AAA3CBC1CBB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C662B966-8655-4681-9CDB-5642C62C5E11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E15CD49C-BAA7-4ED2-90CE-8385DD9BA977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3396CE7E-61A1-4154-9456-F5878756F248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CEEC4C7F-F0CB-4FAE-B8F8-CA282F90B531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008CC1-4892-4EDD-9EF3-F6F560474A36}"/>
              </a:ext>
            </a:extLst>
          </p:cNvPr>
          <p:cNvGrpSpPr/>
          <p:nvPr/>
        </p:nvGrpSpPr>
        <p:grpSpPr>
          <a:xfrm>
            <a:off x="5147559" y="2128219"/>
            <a:ext cx="1096311" cy="2174586"/>
            <a:chOff x="5466414" y="2178339"/>
            <a:chExt cx="1096311" cy="217458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578C811-2F9B-4C44-A520-CA9B82FD2B1C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32640D9-F007-4F96-8027-DB652F08685A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18" name="Cylinder 117">
                <a:extLst>
                  <a:ext uri="{FF2B5EF4-FFF2-40B4-BE49-F238E27FC236}">
                    <a16:creationId xmlns:a16="http://schemas.microsoft.com/office/drawing/2014/main" id="{74356302-B5E9-4CC9-A4F5-090CF0E8BD5D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AA4B08E-C3EE-4213-BC51-3D0FCA7B9FEB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EE0D407-B700-4ADF-9CE8-19D7CD851C8E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3BD2FF5-D50C-4308-BCFB-25109F281E7F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26789CD-A76D-4F6D-B292-D2179F6011E3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1FEB0B1-1A65-496A-B452-ABDBE55DE081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B302794-5D72-48BD-A247-18EF3691FC9C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BEE30EB3-3A1C-4E25-A98A-DF6297301549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70B38B05-907D-49DF-9BC1-723598019466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5B0C23ED-B000-43BF-BCC2-F7775425C058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3CF38C7-0392-4BC8-9049-60242882A181}"/>
              </a:ext>
            </a:extLst>
          </p:cNvPr>
          <p:cNvGrpSpPr/>
          <p:nvPr/>
        </p:nvGrpSpPr>
        <p:grpSpPr>
          <a:xfrm>
            <a:off x="6243870" y="4277381"/>
            <a:ext cx="1081959" cy="174369"/>
            <a:chOff x="4068536" y="2365275"/>
            <a:chExt cx="4927850" cy="794174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8114D5-D574-4EBE-828D-6FD28900160E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D8527DA-897F-4D0A-B337-64A13EB8A162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7AA6B82-4D98-4B32-9E8B-2F455C6F6537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3DC936D-3D6A-44A7-931C-D20B085550F3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79" name="Speech Bubble: Rectangle with Corners Rounded 178">
            <a:extLst>
              <a:ext uri="{FF2B5EF4-FFF2-40B4-BE49-F238E27FC236}">
                <a16:creationId xmlns:a16="http://schemas.microsoft.com/office/drawing/2014/main" id="{E6B1FD9E-2D29-49B0-B116-B4DB7C859FD9}"/>
              </a:ext>
            </a:extLst>
          </p:cNvPr>
          <p:cNvSpPr/>
          <p:nvPr/>
        </p:nvSpPr>
        <p:spPr>
          <a:xfrm>
            <a:off x="7577135" y="555579"/>
            <a:ext cx="1512649" cy="660491"/>
          </a:xfrm>
          <a:prstGeom prst="wedgeRoundRectCallout">
            <a:avLst>
              <a:gd name="adj1" fmla="val 47354"/>
              <a:gd name="adj2" fmla="val 7514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nsolas" panose="020B0609020204030204" pitchFamily="49" charset="0"/>
              </a:rPr>
              <a:t>If any collision happens, an alert will be sent to management system</a:t>
            </a:r>
            <a:endParaRPr lang="en-MY" sz="9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802886" y="1066100"/>
            <a:ext cx="2328925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</a:t>
            </a:r>
            <a:r>
              <a:rPr lang="en" dirty="0">
                <a:latin typeface="Consolas" panose="020B0609020204030204" pitchFamily="49" charset="0"/>
              </a:rPr>
              <a:t> built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smoke grenade launching mechanism</a:t>
            </a:r>
            <a:r>
              <a:rPr lang="en" dirty="0">
                <a:latin typeface="Consolas" panose="020B0609020204030204" pitchFamily="49" charset="0"/>
              </a:rPr>
              <a:t> to stop any serious crimes.</a:t>
            </a:r>
            <a:endParaRPr dirty="0"/>
          </a:p>
        </p:txBody>
      </p:sp>
      <p:sp>
        <p:nvSpPr>
          <p:cNvPr id="202" name="Google Shape;202;p36"/>
          <p:cNvSpPr/>
          <p:nvPr/>
        </p:nvSpPr>
        <p:spPr>
          <a:xfrm rot="5400000">
            <a:off x="608327" y="121209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;p32">
            <a:extLst>
              <a:ext uri="{FF2B5EF4-FFF2-40B4-BE49-F238E27FC236}">
                <a16:creationId xmlns:a16="http://schemas.microsoft.com/office/drawing/2014/main" id="{6EFB7031-CF5F-4871-A429-4E0384D42C9A}"/>
              </a:ext>
            </a:extLst>
          </p:cNvPr>
          <p:cNvSpPr txBox="1">
            <a:spLocks/>
          </p:cNvSpPr>
          <p:nvPr/>
        </p:nvSpPr>
        <p:spPr>
          <a:xfrm>
            <a:off x="509027" y="537551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Future Development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9" name="Google Shape;200;p36">
            <a:extLst>
              <a:ext uri="{FF2B5EF4-FFF2-40B4-BE49-F238E27FC236}">
                <a16:creationId xmlns:a16="http://schemas.microsoft.com/office/drawing/2014/main" id="{38C9E25A-73B1-4B5D-A680-26B4E8485236}"/>
              </a:ext>
            </a:extLst>
          </p:cNvPr>
          <p:cNvSpPr txBox="1">
            <a:spLocks/>
          </p:cNvSpPr>
          <p:nvPr/>
        </p:nvSpPr>
        <p:spPr>
          <a:xfrm>
            <a:off x="3268329" y="1066100"/>
            <a:ext cx="2116234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/>
              <a:t>To</a:t>
            </a:r>
            <a:r>
              <a:rPr lang="en-US" dirty="0">
                <a:latin typeface="Consolas" panose="020B0609020204030204" pitchFamily="49" charset="0"/>
              </a:rPr>
              <a:t> built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tranquilizer mechanism </a:t>
            </a:r>
            <a:r>
              <a:rPr lang="en-US" dirty="0">
                <a:latin typeface="Consolas" panose="020B0609020204030204" pitchFamily="49" charset="0"/>
              </a:rPr>
              <a:t>for Zoology studies.</a:t>
            </a:r>
            <a:endParaRPr lang="en-US" dirty="0"/>
          </a:p>
        </p:txBody>
      </p:sp>
      <p:sp>
        <p:nvSpPr>
          <p:cNvPr id="10" name="Google Shape;202;p36">
            <a:extLst>
              <a:ext uri="{FF2B5EF4-FFF2-40B4-BE49-F238E27FC236}">
                <a16:creationId xmlns:a16="http://schemas.microsoft.com/office/drawing/2014/main" id="{7B51A6D7-88EC-4EAE-8D66-A97B7DC7E650}"/>
              </a:ext>
            </a:extLst>
          </p:cNvPr>
          <p:cNvSpPr/>
          <p:nvPr/>
        </p:nvSpPr>
        <p:spPr>
          <a:xfrm rot="5400000">
            <a:off x="3073774" y="1212089"/>
            <a:ext cx="252600" cy="13650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0;p36">
            <a:extLst>
              <a:ext uri="{FF2B5EF4-FFF2-40B4-BE49-F238E27FC236}">
                <a16:creationId xmlns:a16="http://schemas.microsoft.com/office/drawing/2014/main" id="{E1ECF8AF-91D1-4953-BBD7-ED807B9364FF}"/>
              </a:ext>
            </a:extLst>
          </p:cNvPr>
          <p:cNvSpPr txBox="1">
            <a:spLocks/>
          </p:cNvSpPr>
          <p:nvPr/>
        </p:nvSpPr>
        <p:spPr>
          <a:xfrm>
            <a:off x="5384562" y="1066100"/>
            <a:ext cx="2956551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/>
              <a:t>To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develop management system</a:t>
            </a:r>
            <a:r>
              <a:rPr lang="en-US" dirty="0">
                <a:latin typeface="Consolas" panose="020B0609020204030204" pitchFamily="49" charset="0"/>
              </a:rPr>
              <a:t> which can be used to read and analyze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human patterns</a:t>
            </a:r>
            <a:r>
              <a:rPr lang="en-US" dirty="0">
                <a:latin typeface="Consolas" panose="020B0609020204030204" pitchFamily="49" charset="0"/>
              </a:rPr>
              <a:t>.</a:t>
            </a:r>
            <a:endParaRPr lang="en-US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2D7BD67C-2847-4E7E-A518-8CD5F4015908}"/>
              </a:ext>
            </a:extLst>
          </p:cNvPr>
          <p:cNvSpPr/>
          <p:nvPr/>
        </p:nvSpPr>
        <p:spPr>
          <a:xfrm rot="5400000">
            <a:off x="5190004" y="121209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;p32">
            <a:extLst>
              <a:ext uri="{FF2B5EF4-FFF2-40B4-BE49-F238E27FC236}">
                <a16:creationId xmlns:a16="http://schemas.microsoft.com/office/drawing/2014/main" id="{6C6B6091-889A-47BC-9477-4B7E27B2D114}"/>
              </a:ext>
            </a:extLst>
          </p:cNvPr>
          <p:cNvSpPr txBox="1">
            <a:spLocks/>
          </p:cNvSpPr>
          <p:nvPr/>
        </p:nvSpPr>
        <p:spPr>
          <a:xfrm>
            <a:off x="389392" y="2571750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Experience &amp; Expectation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14" name="Google Shape;200;p36">
            <a:extLst>
              <a:ext uri="{FF2B5EF4-FFF2-40B4-BE49-F238E27FC236}">
                <a16:creationId xmlns:a16="http://schemas.microsoft.com/office/drawing/2014/main" id="{A4733EA2-C849-4AF4-8FAF-36B89948D78A}"/>
              </a:ext>
            </a:extLst>
          </p:cNvPr>
          <p:cNvSpPr txBox="1">
            <a:spLocks/>
          </p:cNvSpPr>
          <p:nvPr/>
        </p:nvSpPr>
        <p:spPr>
          <a:xfrm>
            <a:off x="509027" y="3247847"/>
            <a:ext cx="2815035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>
                <a:latin typeface="Consolas" panose="020B0609020204030204" pitchFamily="49" charset="0"/>
              </a:rPr>
              <a:t>I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learned a lot </a:t>
            </a:r>
            <a:r>
              <a:rPr lang="en-US" dirty="0">
                <a:latin typeface="Consolas" panose="020B0609020204030204" pitchFamily="49" charset="0"/>
              </a:rPr>
              <a:t>from participating in this Hackathon and was able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interact with so many talented people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5" name="Google Shape;200;p36">
            <a:extLst>
              <a:ext uri="{FF2B5EF4-FFF2-40B4-BE49-F238E27FC236}">
                <a16:creationId xmlns:a16="http://schemas.microsoft.com/office/drawing/2014/main" id="{41701A99-072C-4AB5-90DC-3481757F7455}"/>
              </a:ext>
            </a:extLst>
          </p:cNvPr>
          <p:cNvSpPr txBox="1">
            <a:spLocks/>
          </p:cNvSpPr>
          <p:nvPr/>
        </p:nvSpPr>
        <p:spPr>
          <a:xfrm>
            <a:off x="3324062" y="3247847"/>
            <a:ext cx="3010063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>
                <a:latin typeface="Consolas" panose="020B0609020204030204" pitchFamily="49" charset="0"/>
              </a:rPr>
              <a:t>I hope my project fulfils the need of this hackathon and possibly be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implemented to make urban living a safer one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mail Campaig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E3564"/>
      </a:accent1>
      <a:accent2>
        <a:srgbClr val="372266"/>
      </a:accent2>
      <a:accent3>
        <a:srgbClr val="F6F6F6"/>
      </a:accent3>
      <a:accent4>
        <a:srgbClr val="503B80"/>
      </a:accent4>
      <a:accent5>
        <a:srgbClr val="8167BD"/>
      </a:accent5>
      <a:accent6>
        <a:srgbClr val="F8628C"/>
      </a:accent6>
      <a:hlink>
        <a:srgbClr val="DE3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471</Words>
  <Application>Microsoft Office PowerPoint</Application>
  <PresentationFormat>On-screen Show (16:9)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Consolas</vt:lpstr>
      <vt:lpstr>Arial</vt:lpstr>
      <vt:lpstr>Exo 2</vt:lpstr>
      <vt:lpstr>Abel</vt:lpstr>
      <vt:lpstr>Email Campaign by Slidesgo</vt:lpstr>
      <vt:lpstr>AirSecure</vt:lpstr>
      <vt:lpstr>Problem Statement</vt:lpstr>
      <vt:lpstr>AirSecure</vt:lpstr>
      <vt:lpstr>Functionality</vt:lpstr>
      <vt:lpstr>Feature: Path Optimizer using Hamiltonian Cycle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AirSecure</dc:title>
  <dc:creator>Nahvin Muthusamy</dc:creator>
  <cp:lastModifiedBy>NAHVIN MUTHUSAMY</cp:lastModifiedBy>
  <cp:revision>6</cp:revision>
  <dcterms:modified xsi:type="dcterms:W3CDTF">2021-10-03T15:22:28Z</dcterms:modified>
</cp:coreProperties>
</file>